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4"/>
  </p:notesMasterIdLst>
  <p:sldIdLst>
    <p:sldId id="750" r:id="rId5"/>
    <p:sldId id="755" r:id="rId6"/>
    <p:sldId id="758" r:id="rId7"/>
    <p:sldId id="757" r:id="rId8"/>
    <p:sldId id="761" r:id="rId9"/>
    <p:sldId id="753" r:id="rId10"/>
    <p:sldId id="760" r:id="rId11"/>
    <p:sldId id="759" r:id="rId12"/>
    <p:sldId id="751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587E49-C4D3-4B92-936A-AC3F471FFE07}" v="60" dt="2025-04-30T15:49:33.1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849" autoAdjust="0"/>
  </p:normalViewPr>
  <p:slideViewPr>
    <p:cSldViewPr snapToGrid="0">
      <p:cViewPr varScale="1">
        <p:scale>
          <a:sx n="76" d="100"/>
          <a:sy n="76" d="100"/>
        </p:scale>
        <p:origin x="9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493FA9-1757-400B-8A4D-4A4CAF6EA6BD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C0FB34-2BC0-4CF7-8211-64D1B6A5D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52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236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53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06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61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57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2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64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818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let us know if you have any questions,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FB34-2BC0-4CF7-8211-64D1B6A5DB8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14E6A-00BD-440D-554A-FC87A8259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4D0AD-AEC8-37FE-E285-0DB615B3F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88A65-5907-62E8-7855-439E8996A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96C17-D048-CF0E-D43E-C12BFC75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01122-19E8-D2DB-484C-EC797A59A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8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01116-4087-8B55-DD9F-BE3171BCD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5E2F3-4C5D-E830-66F6-E118AA143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B8651-8CE5-EB06-D895-139CCE41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B024B-47AB-A8B7-9A8A-51A60EA3C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B5858-F7E3-D790-F48B-80AC9E16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3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8A6943-E212-EC5F-1E21-EC362C6BF8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3AE12-4300-133E-D3FA-F7A6BE52E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EDFA8-74D1-5286-9F65-1897D4EC6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DDD42-46AE-8A69-57EC-DFA4DD3E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1B8ED-68D6-6F2B-F85E-C84D9977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5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1F47A-5C9C-A4BC-60AF-9ADD3B067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6ADC-F50A-437F-2654-0BE2B991A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747A8-FD6D-4EFB-46B3-336A48844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9A4A7-14A9-F3C7-4531-F87AB802F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3B7A4-449D-E420-40E6-E99F94590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8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5C295-2669-10DC-2B6A-3EAC5C5B1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1937C-B54C-25F6-5C2F-4476B793A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B253F-A65F-96A5-8E4B-C3BC0E308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A7AB1-88FA-B5B7-5643-3FEBC0C0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2B150-9043-B1B8-2A2A-27E73D804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9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3940C-AE4F-B6BD-5FBE-FD59F404F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E0161-56E4-594B-2F1A-7E3583414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AFB99-4E8C-E47B-234A-E10592931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A64ED-B001-1D9D-EB5F-DE875CD33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45EADE-3C9D-496F-104D-B44A4D78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52D11-1FC8-89A3-6163-613FECE5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0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DFB51-DC11-BDEA-891D-641B35C4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B0ECA-CFD0-5D4F-3FD6-0EEFA1947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27EE5-5D0F-1541-F7CD-E399395C0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328C1E-F642-C659-E82D-D47737974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823E3F-448E-CB47-1545-EC03AC306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3F04CF-53E7-AE6E-0174-11718CBF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D64BB-242D-D554-E0CA-CE1900BC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9DCE1-BA71-1DD7-0028-237F63361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11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4CC9-A51E-37B2-94EF-5E906DC3C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F6D8E2-57B5-630D-6E41-C9F0C580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D999F-6E7A-74B5-1E35-BD7881DA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AF035-40EF-C4FD-9603-5BCAB7845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77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77BEA-9E19-3F33-E6CF-68D828E8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170DC-C97E-024E-7121-6DA378B85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B03AD5-5E27-BB92-CAAD-967F48AF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86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73996-01B8-F813-4246-45D99ED13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2AD33-8A7F-701A-F90C-79640D9E3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5987A-F25B-FA84-9AA1-4C6E83D78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60AB2-A884-940B-82E7-0699588AA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BC68D-BE0A-F26F-6044-C16EC36CF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A6D6A-1633-3EA6-94BD-69B70D046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00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605E8-04EE-2AB2-B4F3-21117438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D5B197-7138-8063-C328-3FD7E59CD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E788D-B1D0-7E3F-4B47-788D787DA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E3954-8D81-FBB2-515D-A92DB28E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96CE9-EED7-4916-1201-80293B0C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59472-A2DC-7D31-A6FF-9B3C1C07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55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8099F8-3154-C4BE-B851-986FEA70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4CD3A-AC90-BEE7-5FF4-BA4925F88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ABBEA-DD3C-F813-6429-D0DE75178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353AE-7C8A-4936-8325-B0862794101C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5337D-9F93-912A-2018-747B26B5C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12835-EBE1-1C54-9B8D-645A358CE3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89CAB-56D7-43E1-B581-AFA6EAB05F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9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0CB6E-74BA-4A9D-8274-22382C72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885" y="1445343"/>
            <a:ext cx="3659246" cy="46645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solidFill>
                  <a:srgbClr val="FFFFFF"/>
                </a:solidFill>
                <a:latin typeface="+mj-lt"/>
              </a:rPr>
              <a:t>Ke</a:t>
            </a:r>
            <a:r>
              <a:rPr lang="en-US" sz="4400" dirty="0">
                <a:latin typeface="+mj-lt"/>
              </a:rPr>
              <a:t> </a:t>
            </a:r>
            <a:r>
              <a:rPr lang="en-US" sz="4400" dirty="0">
                <a:solidFill>
                  <a:srgbClr val="FFFFFF"/>
                </a:solidFill>
              </a:rPr>
              <a:t>is DCF!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7A7E9B-9B07-40A8-3596-9485417E3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0574" y="6459785"/>
            <a:ext cx="72555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1E88BF2-57C2-464B-9A53-9E5C14F15323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CC7C5-2FD6-B9AB-DADA-1573BDA7F3B1}"/>
              </a:ext>
            </a:extLst>
          </p:cNvPr>
          <p:cNvSpPr txBox="1"/>
          <p:nvPr/>
        </p:nvSpPr>
        <p:spPr>
          <a:xfrm>
            <a:off x="7993626" y="1920895"/>
            <a:ext cx="3659246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ptos" panose="020B0004020202020204" pitchFamily="34" charset="0"/>
              </a:rPr>
              <a:t>SAC Presentation</a:t>
            </a:r>
            <a:br>
              <a:rPr lang="en-US" sz="2800" dirty="0">
                <a:latin typeface="Aptos" panose="020B0004020202020204" pitchFamily="34" charset="0"/>
              </a:rPr>
            </a:br>
            <a:r>
              <a:rPr lang="en-US" sz="2400" dirty="0">
                <a:latin typeface="Aptos" panose="020B0004020202020204" pitchFamily="34" charset="0"/>
              </a:rPr>
              <a:t>Data on Prevention and Well-being  05.2025 </a:t>
            </a:r>
            <a:br>
              <a:rPr lang="en-US" sz="2400" dirty="0">
                <a:latin typeface="Aptos" panose="020B0004020202020204" pitchFamily="34" charset="0"/>
              </a:rPr>
            </a:b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dirty="0">
                <a:latin typeface="Aptos" panose="020B0004020202020204" pitchFamily="34" charset="0"/>
              </a:rPr>
              <a:t>Deputy Commissioner,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dirty="0">
                <a:latin typeface="Aptos" panose="020B0004020202020204" pitchFamily="34" charset="0"/>
              </a:rPr>
              <a:t>Dr. Joyce Taylor</a:t>
            </a:r>
            <a:br>
              <a:rPr lang="en-US" sz="2000" dirty="0">
                <a:latin typeface="Aptos" panose="020B0004020202020204" pitchFamily="34" charset="0"/>
              </a:rPr>
            </a:b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dirty="0">
                <a:latin typeface="Aptos" panose="020B0004020202020204" pitchFamily="34" charset="0"/>
              </a:rPr>
              <a:t>Chief of Continuous Quality Improvement, </a:t>
            </a:r>
            <a:br>
              <a:rPr lang="en-US" sz="2000" dirty="0">
                <a:latin typeface="Aptos" panose="020B0004020202020204" pitchFamily="34" charset="0"/>
              </a:rPr>
            </a:br>
            <a:r>
              <a:rPr lang="en-US" sz="2000" dirty="0">
                <a:latin typeface="Aptos" panose="020B0004020202020204" pitchFamily="34" charset="0"/>
              </a:rPr>
              <a:t>Rosemary Wieworka, LMSW</a:t>
            </a:r>
          </a:p>
          <a:p>
            <a:endParaRPr lang="en-US" sz="2000" dirty="0">
              <a:latin typeface="Aptos" panose="020B0004020202020204" pitchFamily="34" charset="0"/>
            </a:endParaRPr>
          </a:p>
          <a:p>
            <a:r>
              <a:rPr lang="en-US" sz="2000" dirty="0">
                <a:latin typeface="Aptos" panose="020B0004020202020204" pitchFamily="34" charset="0"/>
              </a:rPr>
              <a:t>Data Scientist</a:t>
            </a:r>
          </a:p>
          <a:p>
            <a:r>
              <a:rPr lang="en-US" sz="2000" dirty="0">
                <a:latin typeface="Aptos" panose="020B0004020202020204" pitchFamily="34" charset="0"/>
              </a:rPr>
              <a:t>Kathleen McKay, PhD</a:t>
            </a:r>
          </a:p>
        </p:txBody>
      </p:sp>
      <p:pic>
        <p:nvPicPr>
          <p:cNvPr id="8" name="Picture 7" descr="Close-up of hands on a patient's stomach&#10;&#10;AI-generated content may be incorrect.">
            <a:extLst>
              <a:ext uri="{FF2B5EF4-FFF2-40B4-BE49-F238E27FC236}">
                <a16:creationId xmlns:a16="http://schemas.microsoft.com/office/drawing/2014/main" id="{B705542E-CA7B-33D7-7C7E-C87A44A6F1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84" y="457199"/>
            <a:ext cx="7210312" cy="6002585"/>
          </a:xfrm>
          <a:prstGeom prst="rect">
            <a:avLst/>
          </a:prstGeom>
        </p:spPr>
      </p:pic>
      <p:pic>
        <p:nvPicPr>
          <p:cNvPr id="1026" name="Picture 1">
            <a:extLst>
              <a:ext uri="{FF2B5EF4-FFF2-40B4-BE49-F238E27FC236}">
                <a16:creationId xmlns:a16="http://schemas.microsoft.com/office/drawing/2014/main" id="{E9F29BDD-CCAC-7ABA-EB2A-516EAA389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784" y="334761"/>
            <a:ext cx="1443347" cy="1443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71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07FE26-0503-7B13-8BB3-DB3A4903048E}"/>
              </a:ext>
            </a:extLst>
          </p:cNvPr>
          <p:cNvSpPr txBox="1"/>
          <p:nvPr/>
        </p:nvSpPr>
        <p:spPr>
          <a:xfrm>
            <a:off x="6096000" y="247879"/>
            <a:ext cx="3637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Prevention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D151F55-574A-FDDD-18A0-4AC59FC03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2" y="-8475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FCF1D569-7051-B0B6-15F5-A7E25E6F9D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066182"/>
              </p:ext>
            </p:extLst>
          </p:nvPr>
        </p:nvGraphicFramePr>
        <p:xfrm>
          <a:off x="4350553" y="747260"/>
          <a:ext cx="7238991" cy="4720010"/>
        </p:xfrm>
        <a:graphic>
          <a:graphicData uri="http://schemas.openxmlformats.org/drawingml/2006/table">
            <a:tbl>
              <a:tblPr firstRow="1" firstCol="1" bandRow="1"/>
              <a:tblGrid>
                <a:gridCol w="2986486">
                  <a:extLst>
                    <a:ext uri="{9D8B030D-6E8A-4147-A177-3AD203B41FA5}">
                      <a16:colId xmlns:a16="http://schemas.microsoft.com/office/drawing/2014/main" val="4001731848"/>
                    </a:ext>
                  </a:extLst>
                </a:gridCol>
                <a:gridCol w="886782">
                  <a:extLst>
                    <a:ext uri="{9D8B030D-6E8A-4147-A177-3AD203B41FA5}">
                      <a16:colId xmlns:a16="http://schemas.microsoft.com/office/drawing/2014/main" val="1105090539"/>
                    </a:ext>
                  </a:extLst>
                </a:gridCol>
                <a:gridCol w="881724">
                  <a:extLst>
                    <a:ext uri="{9D8B030D-6E8A-4147-A177-3AD203B41FA5}">
                      <a16:colId xmlns:a16="http://schemas.microsoft.com/office/drawing/2014/main" val="3082219948"/>
                    </a:ext>
                  </a:extLst>
                </a:gridCol>
                <a:gridCol w="827999">
                  <a:extLst>
                    <a:ext uri="{9D8B030D-6E8A-4147-A177-3AD203B41FA5}">
                      <a16:colId xmlns:a16="http://schemas.microsoft.com/office/drawing/2014/main" val="3870744599"/>
                    </a:ext>
                  </a:extLst>
                </a:gridCol>
                <a:gridCol w="824840">
                  <a:extLst>
                    <a:ext uri="{9D8B030D-6E8A-4147-A177-3AD203B41FA5}">
                      <a16:colId xmlns:a16="http://schemas.microsoft.com/office/drawing/2014/main" val="3418737352"/>
                    </a:ext>
                  </a:extLst>
                </a:gridCol>
                <a:gridCol w="831160">
                  <a:extLst>
                    <a:ext uri="{9D8B030D-6E8A-4147-A177-3AD203B41FA5}">
                      <a16:colId xmlns:a16="http://schemas.microsoft.com/office/drawing/2014/main" val="2544109919"/>
                    </a:ext>
                  </a:extLst>
                </a:gridCol>
              </a:tblGrid>
              <a:tr h="6612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FY24 Annual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 Target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FY25/Q1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FY25/Q2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FY25/Q3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03876"/>
                  </a:ext>
                </a:extLst>
              </a:tr>
              <a:tr h="519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referred to Community Pathways (n)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800" kern="10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baseline="300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537814"/>
                  </a:ext>
                </a:extLst>
              </a:tr>
              <a:tr h="519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</a:t>
                      </a:r>
                      <a:r>
                        <a:rPr lang="en-US" sz="1800" b="1" kern="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by Community Pathways (n)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800" kern="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931175"/>
                  </a:ext>
                </a:extLst>
              </a:tr>
              <a:tr h="5194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</a:t>
                      </a:r>
                      <a:r>
                        <a:rPr lang="en-US" sz="1800" b="1" kern="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 Voluntary Care Management (n)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314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107249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</a:t>
                      </a:r>
                      <a:r>
                        <a:rPr lang="en-US" sz="1800" b="1" kern="0" baseline="300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by Integrated Family Care and Support (n)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1,495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277457"/>
                  </a:ext>
                </a:extLst>
              </a:tr>
              <a:tr h="1048564">
                <a:tc>
                  <a:txBody>
                    <a:bodyPr/>
                    <a:lstStyle/>
                    <a:p>
                      <a:pPr marL="18288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 through the Prevention Care Management Entity (total CP, VCM, IFCS)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1,857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751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193190"/>
                  </a:ext>
                </a:extLst>
              </a:tr>
            </a:tbl>
          </a:graphicData>
        </a:graphic>
      </p:graphicFrame>
      <p:sp>
        <p:nvSpPr>
          <p:cNvPr id="21" name="Rectangle 4">
            <a:extLst>
              <a:ext uri="{FF2B5EF4-FFF2-40B4-BE49-F238E27FC236}">
                <a16:creationId xmlns:a16="http://schemas.microsoft.com/office/drawing/2014/main" id="{7DD19436-8888-48A0-DD88-2427CAA35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2117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54F5B0-BDCB-3A15-FE1E-B6A8AB94EA40}"/>
              </a:ext>
            </a:extLst>
          </p:cNvPr>
          <p:cNvSpPr txBox="1"/>
          <p:nvPr/>
        </p:nvSpPr>
        <p:spPr>
          <a:xfrm>
            <a:off x="311949" y="2596438"/>
            <a:ext cx="300194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Prevention outcome</a:t>
            </a: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:  Provide early interventions and upstream support for families.</a:t>
            </a:r>
            <a:endParaRPr kumimoji="0" lang="en-US" sz="280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2D232-2BE1-78CF-8186-31CB6F7F97C2}"/>
              </a:ext>
            </a:extLst>
          </p:cNvPr>
          <p:cNvSpPr txBox="1"/>
          <p:nvPr/>
        </p:nvSpPr>
        <p:spPr>
          <a:xfrm>
            <a:off x="4759578" y="5643246"/>
            <a:ext cx="64209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en-US" sz="14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Community Pathways service type did not start until 10/2023. </a:t>
            </a:r>
          </a:p>
          <a:p>
            <a:pPr marL="0" marR="0">
              <a:spcBef>
                <a:spcPts val="0"/>
              </a:spcBef>
            </a:pPr>
            <a:r>
              <a:rPr lang="en-US" sz="1400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"Served" = Received an assessment and referred to services</a:t>
            </a:r>
          </a:p>
          <a:p>
            <a:pPr marL="0" marR="0">
              <a:spcBef>
                <a:spcPts val="0"/>
              </a:spcBef>
            </a:pPr>
            <a:r>
              <a:rPr lang="en-US" sz="14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en-US" sz="1400" kern="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“S</a:t>
            </a:r>
            <a:r>
              <a:rPr lang="en-US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erved” is being open and receiving services at any time during the time period.</a:t>
            </a:r>
          </a:p>
        </p:txBody>
      </p:sp>
    </p:spTree>
    <p:extLst>
      <p:ext uri="{BB962C8B-B14F-4D97-AF65-F5344CB8AC3E}">
        <p14:creationId xmlns:p14="http://schemas.microsoft.com/office/powerpoint/2010/main" val="54563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07FE26-0503-7B13-8BB3-DB3A4903048E}"/>
              </a:ext>
            </a:extLst>
          </p:cNvPr>
          <p:cNvSpPr txBox="1"/>
          <p:nvPr/>
        </p:nvSpPr>
        <p:spPr>
          <a:xfrm>
            <a:off x="6096000" y="247879"/>
            <a:ext cx="3637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Prevention, p. 2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D151F55-574A-FDDD-18A0-4AC59FC03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2" y="-8475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F4E35B-6787-19D1-5AF3-2D50758AEF08}"/>
              </a:ext>
            </a:extLst>
          </p:cNvPr>
          <p:cNvSpPr txBox="1"/>
          <p:nvPr/>
        </p:nvSpPr>
        <p:spPr>
          <a:xfrm>
            <a:off x="311949" y="2596438"/>
            <a:ext cx="300194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Prevention outcome</a:t>
            </a: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</a:rPr>
              <a:t>:  Provide early interventions and upstream support for families.</a:t>
            </a:r>
            <a:endParaRPr kumimoji="0" lang="en-US" sz="280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0">
            <a:extLst>
              <a:ext uri="{FF2B5EF4-FFF2-40B4-BE49-F238E27FC236}">
                <a16:creationId xmlns:a16="http://schemas.microsoft.com/office/drawing/2014/main" id="{6500D8B4-27A7-EA4D-76C5-B112FAA01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5" name="Content Placeholder 19">
            <a:extLst>
              <a:ext uri="{FF2B5EF4-FFF2-40B4-BE49-F238E27FC236}">
                <a16:creationId xmlns:a16="http://schemas.microsoft.com/office/drawing/2014/main" id="{728F0B88-1176-4B72-A749-D9C8E76E79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749631"/>
              </p:ext>
            </p:extLst>
          </p:nvPr>
        </p:nvGraphicFramePr>
        <p:xfrm>
          <a:off x="4531764" y="895843"/>
          <a:ext cx="7238991" cy="5592824"/>
        </p:xfrm>
        <a:graphic>
          <a:graphicData uri="http://schemas.openxmlformats.org/drawingml/2006/table">
            <a:tbl>
              <a:tblPr firstRow="1" firstCol="1" bandRow="1"/>
              <a:tblGrid>
                <a:gridCol w="2853774">
                  <a:extLst>
                    <a:ext uri="{9D8B030D-6E8A-4147-A177-3AD203B41FA5}">
                      <a16:colId xmlns:a16="http://schemas.microsoft.com/office/drawing/2014/main" val="4001731848"/>
                    </a:ext>
                  </a:extLst>
                </a:gridCol>
                <a:gridCol w="1019494">
                  <a:extLst>
                    <a:ext uri="{9D8B030D-6E8A-4147-A177-3AD203B41FA5}">
                      <a16:colId xmlns:a16="http://schemas.microsoft.com/office/drawing/2014/main" val="1105090539"/>
                    </a:ext>
                  </a:extLst>
                </a:gridCol>
                <a:gridCol w="879645">
                  <a:extLst>
                    <a:ext uri="{9D8B030D-6E8A-4147-A177-3AD203B41FA5}">
                      <a16:colId xmlns:a16="http://schemas.microsoft.com/office/drawing/2014/main" val="3082219948"/>
                    </a:ext>
                  </a:extLst>
                </a:gridCol>
                <a:gridCol w="830078">
                  <a:extLst>
                    <a:ext uri="{9D8B030D-6E8A-4147-A177-3AD203B41FA5}">
                      <a16:colId xmlns:a16="http://schemas.microsoft.com/office/drawing/2014/main" val="3870744599"/>
                    </a:ext>
                  </a:extLst>
                </a:gridCol>
                <a:gridCol w="824840">
                  <a:extLst>
                    <a:ext uri="{9D8B030D-6E8A-4147-A177-3AD203B41FA5}">
                      <a16:colId xmlns:a16="http://schemas.microsoft.com/office/drawing/2014/main" val="3418737352"/>
                    </a:ext>
                  </a:extLst>
                </a:gridCol>
                <a:gridCol w="831160">
                  <a:extLst>
                    <a:ext uri="{9D8B030D-6E8A-4147-A177-3AD203B41FA5}">
                      <a16:colId xmlns:a16="http://schemas.microsoft.com/office/drawing/2014/main" val="2544109919"/>
                    </a:ext>
                  </a:extLst>
                </a:gridCol>
              </a:tblGrid>
              <a:tr h="6612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FY24 Annual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 Target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03876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 by Community Support for Families (n)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1708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1114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1027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958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949083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Families served by evidence-based practices in the Family First Plan (n) 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519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344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385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393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181998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Infants with Family Care Plans (% of CAPTA notifications with verified or developed plans)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 94%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93%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162928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Children entering foster care (per 1000 population) 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rgbClr val="F2F2F2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≤</a:t>
                      </a: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2.0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1.8 </a:t>
                      </a: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1.8 </a:t>
                      </a: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350296"/>
                  </a:ext>
                </a:extLst>
              </a:tr>
              <a:tr h="784032">
                <a:tc>
                  <a:txBody>
                    <a:bodyPr/>
                    <a:lstStyle/>
                    <a:p>
                      <a:pPr marL="27432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Children ages 0-5 entering foster care (per 1000 population)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32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3.7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3.4</a:t>
                      </a: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42875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3.5 </a:t>
                      </a: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6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484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34428-FAB8-C170-5134-3D8CB44C9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2528305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Aptos" panose="020B0004020202020204" pitchFamily="34" charset="0"/>
              </a:rPr>
              <a:t>Community pathways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5374D-3640-8EF1-C74B-CF7AD92F1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412107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E58983-3C46-7DE9-DCC3-79F19A091C3A}"/>
              </a:ext>
            </a:extLst>
          </p:cNvPr>
          <p:cNvSpPr txBox="1"/>
          <p:nvPr/>
        </p:nvSpPr>
        <p:spPr>
          <a:xfrm>
            <a:off x="5117776" y="427030"/>
            <a:ext cx="571751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The </a:t>
            </a:r>
            <a:r>
              <a:rPr lang="en-US" sz="1600" b="1" dirty="0">
                <a:latin typeface="Aptos" panose="020B0004020202020204" pitchFamily="34" charset="0"/>
              </a:rPr>
              <a:t>Prevention Care Management program (PCME): </a:t>
            </a:r>
            <a:r>
              <a:rPr lang="en-US" sz="1600" dirty="0">
                <a:latin typeface="Aptos" panose="020B0004020202020204" pitchFamily="34" charset="0"/>
              </a:rPr>
              <a:t>A centralized hub for the assessment/referral, care coordination, and case monitoring of children and families defined under Connecticut's Family First candidacy populations: community/self-referrals, behavioral health, and known-to-DCF referrals. The 3 PCME programs are:</a:t>
            </a:r>
          </a:p>
          <a:p>
            <a:endParaRPr lang="en-US" sz="1600" dirty="0">
              <a:latin typeface="Aptos" panose="020B0004020202020204" pitchFamily="34" charset="0"/>
            </a:endParaRPr>
          </a:p>
          <a:p>
            <a:r>
              <a:rPr lang="en-US" sz="1600" b="1" dirty="0">
                <a:latin typeface="Aptos" panose="020B0004020202020204" pitchFamily="34" charset="0"/>
              </a:rPr>
              <a:t>Community Pathways (CP)</a:t>
            </a:r>
            <a:r>
              <a:rPr lang="en-US" sz="1600" dirty="0">
                <a:latin typeface="Aptos" panose="020B0004020202020204" pitchFamily="34" charset="0"/>
              </a:rPr>
              <a:t>: CP accepts referrals from families and community partners and provides information, access, and connection to community-based supports and evidence-based interventions.</a:t>
            </a:r>
          </a:p>
          <a:p>
            <a:endParaRPr lang="en-US" sz="1600" dirty="0">
              <a:latin typeface="Aptos" panose="020B0004020202020204" pitchFamily="34" charset="0"/>
            </a:endParaRPr>
          </a:p>
          <a:p>
            <a:r>
              <a:rPr lang="en-US" sz="1600" b="1" dirty="0">
                <a:latin typeface="Aptos" panose="020B0004020202020204" pitchFamily="34" charset="0"/>
              </a:rPr>
              <a:t>Voluntary Care Management (VCM</a:t>
            </a:r>
            <a:r>
              <a:rPr lang="en-US" sz="1600" b="1">
                <a:latin typeface="Aptos" panose="020B0004020202020204" pitchFamily="34" charset="0"/>
              </a:rPr>
              <a:t>)</a:t>
            </a:r>
            <a:r>
              <a:rPr lang="en-US" sz="1600">
                <a:latin typeface="Aptos" panose="020B0004020202020204" pitchFamily="34" charset="0"/>
              </a:rPr>
              <a:t>:  VCM </a:t>
            </a:r>
            <a:r>
              <a:rPr lang="en-US" sz="1600" dirty="0">
                <a:latin typeface="Aptos" panose="020B0004020202020204" pitchFamily="34" charset="0"/>
              </a:rPr>
              <a:t>serves families and youth with emotional challenges, mental illnesses and/or substance use disorders. Its goals are to help families meet their own needs, increase their access to care and connect to traditional and non-traditional supports in their community. </a:t>
            </a:r>
          </a:p>
          <a:p>
            <a:endParaRPr lang="en-US" sz="1600" dirty="0">
              <a:latin typeface="Aptos" panose="020B0004020202020204" pitchFamily="34" charset="0"/>
            </a:endParaRPr>
          </a:p>
          <a:p>
            <a:r>
              <a:rPr lang="en-US" sz="1600" b="1" dirty="0">
                <a:latin typeface="Aptos" panose="020B0004020202020204" pitchFamily="34" charset="0"/>
              </a:rPr>
              <a:t>Integrated Family Care and Support (IFCS)</a:t>
            </a:r>
            <a:r>
              <a:rPr lang="en-US" sz="1600" dirty="0">
                <a:latin typeface="Aptos" panose="020B0004020202020204" pitchFamily="34" charset="0"/>
              </a:rPr>
              <a:t>: IFCS is a strengths-based program to help keep families together, safely at home. Goals include helping families meet their own needs and connect to traditional and non-traditional resources. Families are referred to IFCS from DCF.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7682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34428-FAB8-C170-5134-3D8CB44C9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2528305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Aptos" panose="020B0004020202020204" pitchFamily="34" charset="0"/>
              </a:rPr>
              <a:t>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5374D-3640-8EF1-C74B-CF7AD92F1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412107"/>
          </a:xfrm>
        </p:spPr>
        <p:txBody>
          <a:bodyPr anchor="ctr">
            <a:normAutofit fontScale="92500" lnSpcReduction="10000"/>
          </a:bodyPr>
          <a:lstStyle/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r>
              <a:rPr lang="en-US" sz="2800" b="1" dirty="0">
                <a:latin typeface="Aptos" panose="020B0004020202020204" pitchFamily="34" charset="0"/>
              </a:rPr>
              <a:t>CAPTA: </a:t>
            </a:r>
            <a:r>
              <a:rPr lang="en-US" sz="2000" dirty="0">
                <a:latin typeface="Aptos" panose="020B0004020202020204" pitchFamily="34" charset="0"/>
              </a:rPr>
              <a:t>The Child Abuse Prevention and Treatment Act is a federal law that provides grants to states to address child abuse and neglect. In Connecticut, there is a CAPTA portal for hospitals to report to DCF when there is birth of a newborn with suspicions of abuse or neglect, and/or substance exposed.</a:t>
            </a:r>
          </a:p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r>
              <a:rPr lang="en-US" sz="2800" b="1" dirty="0">
                <a:latin typeface="Aptos" panose="020B0004020202020204" pitchFamily="34" charset="0"/>
              </a:rPr>
              <a:t>MDE: </a:t>
            </a:r>
            <a:r>
              <a:rPr lang="en-US" sz="2000" dirty="0">
                <a:latin typeface="Aptos" panose="020B0004020202020204" pitchFamily="34" charset="0"/>
              </a:rPr>
              <a:t>The Multi-Disciplinary Evaluation (MDE) is a comprehensive, trauma-informed screening that looks at the physical, dental, developmental, behavioral and emotional health of a child.</a:t>
            </a:r>
          </a:p>
          <a:p>
            <a:pPr marL="457200" lvl="1" indent="0">
              <a:buNone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r>
              <a:rPr lang="en-US" sz="2800" b="1" dirty="0">
                <a:latin typeface="Aptos" panose="020B0004020202020204" pitchFamily="34" charset="0"/>
              </a:rPr>
              <a:t>SPM: </a:t>
            </a:r>
            <a:r>
              <a:rPr lang="en-US" sz="2000" dirty="0">
                <a:latin typeface="Aptos" panose="020B0004020202020204" pitchFamily="34" charset="0"/>
              </a:rPr>
              <a:t>Services Post-Majority—voluntary services offered to children in foster care after they turn 18.</a:t>
            </a:r>
          </a:p>
          <a:p>
            <a:pPr marL="457200" lvl="1" indent="0">
              <a:buNone/>
            </a:pPr>
            <a:endParaRPr lang="en-US" sz="2000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r>
              <a:rPr lang="en-US" sz="2800" b="1" dirty="0">
                <a:latin typeface="Aptos" panose="020B0004020202020204" pitchFamily="34" charset="0"/>
              </a:rPr>
              <a:t>ACRI</a:t>
            </a:r>
            <a:r>
              <a:rPr lang="en-US" sz="3000" b="1" dirty="0">
                <a:latin typeface="Aptos" panose="020B0004020202020204" pitchFamily="34" charset="0"/>
              </a:rPr>
              <a:t>: </a:t>
            </a:r>
            <a:r>
              <a:rPr lang="en-US" sz="2000" dirty="0">
                <a:latin typeface="Aptos" panose="020B0004020202020204" pitchFamily="34" charset="0"/>
              </a:rPr>
              <a:t>Administrative Case Review Instrument</a:t>
            </a: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b="1" dirty="0">
              <a:latin typeface="Aptos" panose="020B0004020202020204" pitchFamily="34" charset="0"/>
            </a:endParaRP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2659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F681A3-AEDF-3565-F205-884FC4E046FB}"/>
              </a:ext>
            </a:extLst>
          </p:cNvPr>
          <p:cNvSpPr txBox="1"/>
          <p:nvPr/>
        </p:nvSpPr>
        <p:spPr>
          <a:xfrm>
            <a:off x="6987048" y="262533"/>
            <a:ext cx="22601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Aptos" panose="020B0004020202020204" pitchFamily="34" charset="0"/>
              </a:rPr>
              <a:t>Well-Being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06E9FF-489C-9C11-DF97-DA47FC974D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211995"/>
              </p:ext>
            </p:extLst>
          </p:nvPr>
        </p:nvGraphicFramePr>
        <p:xfrm>
          <a:off x="4495807" y="986732"/>
          <a:ext cx="7238990" cy="5404020"/>
        </p:xfrm>
        <a:graphic>
          <a:graphicData uri="http://schemas.openxmlformats.org/drawingml/2006/table">
            <a:tbl>
              <a:tblPr firstRow="1" firstCol="1" bandRow="1"/>
              <a:tblGrid>
                <a:gridCol w="2829441">
                  <a:extLst>
                    <a:ext uri="{9D8B030D-6E8A-4147-A177-3AD203B41FA5}">
                      <a16:colId xmlns:a16="http://schemas.microsoft.com/office/drawing/2014/main" val="4274030637"/>
                    </a:ext>
                  </a:extLst>
                </a:gridCol>
                <a:gridCol w="974690">
                  <a:extLst>
                    <a:ext uri="{9D8B030D-6E8A-4147-A177-3AD203B41FA5}">
                      <a16:colId xmlns:a16="http://schemas.microsoft.com/office/drawing/2014/main" val="1204851542"/>
                    </a:ext>
                  </a:extLst>
                </a:gridCol>
                <a:gridCol w="854110">
                  <a:extLst>
                    <a:ext uri="{9D8B030D-6E8A-4147-A177-3AD203B41FA5}">
                      <a16:colId xmlns:a16="http://schemas.microsoft.com/office/drawing/2014/main" val="1162803001"/>
                    </a:ext>
                  </a:extLst>
                </a:gridCol>
                <a:gridCol w="803868">
                  <a:extLst>
                    <a:ext uri="{9D8B030D-6E8A-4147-A177-3AD203B41FA5}">
                      <a16:colId xmlns:a16="http://schemas.microsoft.com/office/drawing/2014/main" val="2577893297"/>
                    </a:ext>
                  </a:extLst>
                </a:gridCol>
                <a:gridCol w="803225">
                  <a:extLst>
                    <a:ext uri="{9D8B030D-6E8A-4147-A177-3AD203B41FA5}">
                      <a16:colId xmlns:a16="http://schemas.microsoft.com/office/drawing/2014/main" val="1966862655"/>
                    </a:ext>
                  </a:extLst>
                </a:gridCol>
                <a:gridCol w="973656">
                  <a:extLst>
                    <a:ext uri="{9D8B030D-6E8A-4147-A177-3AD203B41FA5}">
                      <a16:colId xmlns:a16="http://schemas.microsoft.com/office/drawing/2014/main" val="1725020326"/>
                    </a:ext>
                  </a:extLst>
                </a:gridCol>
              </a:tblGrid>
              <a:tr h="1168221"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FY24 Annual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 Target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FY25/Q3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347723"/>
                  </a:ext>
                </a:extLst>
              </a:tr>
              <a:tr h="10203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Children receiving an MDE within 30 days of entry (% of children entering care)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 defTabSz="914400" rtl="0" eaLnBrk="1" latinLnBrk="0" hangingPunct="1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 </a:t>
                      </a:r>
                      <a:endParaRPr lang="en-US" sz="1800" kern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 defTabSz="914400" rtl="0" eaLnBrk="1" latinLnBrk="0" hangingPunct="1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 </a:t>
                      </a:r>
                      <a:endParaRPr lang="en-US" sz="1800" kern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483787"/>
                  </a:ext>
                </a:extLst>
              </a:tr>
              <a:tr h="18790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Did the child/youth receive all necessary educational/ developmental services during this period? (% of ACRI graded yes) 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92%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94%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022090"/>
                  </a:ext>
                </a:extLst>
              </a:tr>
              <a:tr h="13364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Did the child receive all necessary mental health care during this period? (% of ACRI graded yes) 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81%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97624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96B160C-3B68-4F99-6E89-8FEB6DC7B88D}"/>
              </a:ext>
            </a:extLst>
          </p:cNvPr>
          <p:cNvSpPr txBox="1"/>
          <p:nvPr/>
        </p:nvSpPr>
        <p:spPr>
          <a:xfrm>
            <a:off x="82899" y="2514579"/>
            <a:ext cx="366513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kern="1200" dirty="0">
                <a:solidFill>
                  <a:schemeClr val="bg1"/>
                </a:solidFill>
                <a:latin typeface="Aptos" panose="020B0004020202020204" pitchFamily="34" charset="0"/>
              </a:rPr>
              <a:t>Well-being outcome</a:t>
            </a:r>
            <a: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  <a:t>:</a:t>
            </a:r>
            <a:b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kern="0" dirty="0">
                <a:solidFill>
                  <a:srgbClr val="F2F2F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Contribute to child and family well-being by enhancing assessment and interventions.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291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52DCA4-7754-54DA-5A84-8C3E7882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33" y="2501549"/>
            <a:ext cx="3581402" cy="372418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b="1" kern="1200" dirty="0">
                <a:solidFill>
                  <a:schemeClr val="bg1"/>
                </a:solidFill>
                <a:latin typeface="Aptos" panose="020B0004020202020204" pitchFamily="34" charset="0"/>
              </a:rPr>
              <a:t>Well-being outcome</a:t>
            </a:r>
            <a: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  <a:t>:</a:t>
            </a:r>
            <a:b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kern="0" dirty="0">
                <a:solidFill>
                  <a:srgbClr val="F2F2F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Contribute to child and family well-being by enhancing assessment and interventions.</a:t>
            </a:r>
            <a:endParaRPr lang="en-US" sz="2800" kern="12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F681A3-AEDF-3565-F205-884FC4E046FB}"/>
              </a:ext>
            </a:extLst>
          </p:cNvPr>
          <p:cNvSpPr txBox="1"/>
          <p:nvPr/>
        </p:nvSpPr>
        <p:spPr>
          <a:xfrm>
            <a:off x="6987048" y="262533"/>
            <a:ext cx="26794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Aptos" panose="020B0004020202020204" pitchFamily="34" charset="0"/>
              </a:rPr>
              <a:t>Well-being, p. 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0DD423-E82F-6E26-3726-E031C23ED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553258"/>
              </p:ext>
            </p:extLst>
          </p:nvPr>
        </p:nvGraphicFramePr>
        <p:xfrm>
          <a:off x="4495808" y="986731"/>
          <a:ext cx="7240667" cy="4288654"/>
        </p:xfrm>
        <a:graphic>
          <a:graphicData uri="http://schemas.openxmlformats.org/drawingml/2006/table">
            <a:tbl>
              <a:tblPr firstRow="1" firstCol="1" bandRow="1"/>
              <a:tblGrid>
                <a:gridCol w="2749054">
                  <a:extLst>
                    <a:ext uri="{9D8B030D-6E8A-4147-A177-3AD203B41FA5}">
                      <a16:colId xmlns:a16="http://schemas.microsoft.com/office/drawing/2014/main" val="4274030637"/>
                    </a:ext>
                  </a:extLst>
                </a:gridCol>
                <a:gridCol w="864158">
                  <a:extLst>
                    <a:ext uri="{9D8B030D-6E8A-4147-A177-3AD203B41FA5}">
                      <a16:colId xmlns:a16="http://schemas.microsoft.com/office/drawing/2014/main" val="1204851542"/>
                    </a:ext>
                  </a:extLst>
                </a:gridCol>
                <a:gridCol w="924448">
                  <a:extLst>
                    <a:ext uri="{9D8B030D-6E8A-4147-A177-3AD203B41FA5}">
                      <a16:colId xmlns:a16="http://schemas.microsoft.com/office/drawing/2014/main" val="1162803001"/>
                    </a:ext>
                  </a:extLst>
                </a:gridCol>
                <a:gridCol w="884255">
                  <a:extLst>
                    <a:ext uri="{9D8B030D-6E8A-4147-A177-3AD203B41FA5}">
                      <a16:colId xmlns:a16="http://schemas.microsoft.com/office/drawing/2014/main" val="2577893297"/>
                    </a:ext>
                  </a:extLst>
                </a:gridCol>
                <a:gridCol w="894303">
                  <a:extLst>
                    <a:ext uri="{9D8B030D-6E8A-4147-A177-3AD203B41FA5}">
                      <a16:colId xmlns:a16="http://schemas.microsoft.com/office/drawing/2014/main" val="1966862655"/>
                    </a:ext>
                  </a:extLst>
                </a:gridCol>
                <a:gridCol w="924449">
                  <a:extLst>
                    <a:ext uri="{9D8B030D-6E8A-4147-A177-3AD203B41FA5}">
                      <a16:colId xmlns:a16="http://schemas.microsoft.com/office/drawing/2014/main" val="1725020326"/>
                    </a:ext>
                  </a:extLst>
                </a:gridCol>
              </a:tblGrid>
              <a:tr h="842069"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FY24 Annual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 Target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347723"/>
                  </a:ext>
                </a:extLst>
              </a:tr>
              <a:tr h="12158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Did the child receive all necessary medical care during this period? 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 ACRI graded yes) 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91%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88%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89%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6998261"/>
                  </a:ext>
                </a:extLst>
              </a:tr>
              <a:tr h="12158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Did the child receive all necessary dental care during this period? </a:t>
                      </a: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(% ACRI graded yes) 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991042"/>
                  </a:ext>
                </a:extLst>
              </a:tr>
              <a:tr h="10148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Of kids in SPM, percent graduating high school or above while in DCF care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8435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720"/>
                        </a:spcBef>
                        <a:spcAft>
                          <a:spcPts val="72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649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17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52DCA4-7754-54DA-5A84-8C3E7882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33" y="2501549"/>
            <a:ext cx="3581402" cy="372418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b="1" kern="1200" dirty="0">
                <a:solidFill>
                  <a:schemeClr val="bg1"/>
                </a:solidFill>
                <a:latin typeface="Aptos" panose="020B0004020202020204" pitchFamily="34" charset="0"/>
              </a:rPr>
              <a:t>Well-being outcome</a:t>
            </a:r>
            <a: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  <a:t>:</a:t>
            </a:r>
            <a:br>
              <a:rPr lang="en-US" sz="2800" kern="1200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kern="0" dirty="0">
                <a:solidFill>
                  <a:srgbClr val="F2F2F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Contribute to child and family well-being by enhancing assessment and interventions.</a:t>
            </a:r>
            <a:endParaRPr lang="en-US" sz="2800" kern="12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F681A3-AEDF-3565-F205-884FC4E046FB}"/>
              </a:ext>
            </a:extLst>
          </p:cNvPr>
          <p:cNvSpPr txBox="1"/>
          <p:nvPr/>
        </p:nvSpPr>
        <p:spPr>
          <a:xfrm>
            <a:off x="6987048" y="262533"/>
            <a:ext cx="26794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Aptos" panose="020B0004020202020204" pitchFamily="34" charset="0"/>
              </a:rPr>
              <a:t>Well-being, p.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0DD423-E82F-6E26-3726-E031C23ED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831548"/>
              </p:ext>
            </p:extLst>
          </p:nvPr>
        </p:nvGraphicFramePr>
        <p:xfrm>
          <a:off x="4495808" y="986731"/>
          <a:ext cx="7487259" cy="2947635"/>
        </p:xfrm>
        <a:graphic>
          <a:graphicData uri="http://schemas.openxmlformats.org/drawingml/2006/table">
            <a:tbl>
              <a:tblPr firstRow="1" firstCol="1" bandRow="1"/>
              <a:tblGrid>
                <a:gridCol w="3100746">
                  <a:extLst>
                    <a:ext uri="{9D8B030D-6E8A-4147-A177-3AD203B41FA5}">
                      <a16:colId xmlns:a16="http://schemas.microsoft.com/office/drawing/2014/main" val="427403063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04851542"/>
                    </a:ext>
                  </a:extLst>
                </a:gridCol>
                <a:gridCol w="834013">
                  <a:extLst>
                    <a:ext uri="{9D8B030D-6E8A-4147-A177-3AD203B41FA5}">
                      <a16:colId xmlns:a16="http://schemas.microsoft.com/office/drawing/2014/main" val="1162803001"/>
                    </a:ext>
                  </a:extLst>
                </a:gridCol>
                <a:gridCol w="834013">
                  <a:extLst>
                    <a:ext uri="{9D8B030D-6E8A-4147-A177-3AD203B41FA5}">
                      <a16:colId xmlns:a16="http://schemas.microsoft.com/office/drawing/2014/main" val="2577893297"/>
                    </a:ext>
                  </a:extLst>
                </a:gridCol>
                <a:gridCol w="823965">
                  <a:extLst>
                    <a:ext uri="{9D8B030D-6E8A-4147-A177-3AD203B41FA5}">
                      <a16:colId xmlns:a16="http://schemas.microsoft.com/office/drawing/2014/main" val="1966862655"/>
                    </a:ext>
                  </a:extLst>
                </a:gridCol>
                <a:gridCol w="980122">
                  <a:extLst>
                    <a:ext uri="{9D8B030D-6E8A-4147-A177-3AD203B41FA5}">
                      <a16:colId xmlns:a16="http://schemas.microsoft.com/office/drawing/2014/main" val="1725020326"/>
                    </a:ext>
                  </a:extLst>
                </a:gridCol>
              </a:tblGrid>
              <a:tr h="569669">
                <a:tc>
                  <a:txBody>
                    <a:bodyPr/>
                    <a:lstStyle/>
                    <a:p>
                      <a:pPr marL="0" marR="0" indent="1778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FY24 Annual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 Target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524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EEECE1"/>
                          </a:solidFill>
                          <a:effectLst/>
                          <a:latin typeface="Aptos Black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FY25/ Q3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2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347723"/>
                  </a:ext>
                </a:extLst>
              </a:tr>
              <a:tr h="11499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the agency developed a transition plan with the youth/young adult (16 yo-23 yo)? (% ACRI graded yes)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US" sz="1800" kern="100" dirty="0"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 defTabSz="914400" rtl="0" eaLnBrk="1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Arial" panose="020B0604020202020204" pitchFamily="34" charset="0"/>
                        </a:rPr>
                        <a:t>65% </a:t>
                      </a: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419941"/>
                  </a:ext>
                </a:extLst>
              </a:tr>
              <a:tr h="8407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Monthly worker visits to CIP (% completed)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95%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96%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17780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96% 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315" marR="34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486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130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0DBCE5-63F0-BD8F-4341-B2740713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pic>
        <p:nvPicPr>
          <p:cNvPr id="1028" name="Picture 4" descr="ducklings">
            <a:extLst>
              <a:ext uri="{FF2B5EF4-FFF2-40B4-BE49-F238E27FC236}">
                <a16:creationId xmlns:a16="http://schemas.microsoft.com/office/drawing/2014/main" id="{A9593513-9977-B834-1C06-030F3D81E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7" y="1080945"/>
            <a:ext cx="7029460" cy="469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822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C14F2A72087F429B883E197560EAB1" ma:contentTypeVersion="11" ma:contentTypeDescription="Create a new document." ma:contentTypeScope="" ma:versionID="31e7661cee98082320b2bb82e81c7131">
  <xsd:schema xmlns:xsd="http://www.w3.org/2001/XMLSchema" xmlns:xs="http://www.w3.org/2001/XMLSchema" xmlns:p="http://schemas.microsoft.com/office/2006/metadata/properties" xmlns:ns2="962685e4-11e6-4dbf-8c71-7bd433333a90" xmlns:ns3="3a83f769-88a9-4ffd-8a0d-b0e007c390af" targetNamespace="http://schemas.microsoft.com/office/2006/metadata/properties" ma:root="true" ma:fieldsID="81c92bf5c6f4fae75e00224eb75272aa" ns2:_="" ns3:_="">
    <xsd:import namespace="962685e4-11e6-4dbf-8c71-7bd433333a90"/>
    <xsd:import namespace="3a83f769-88a9-4ffd-8a0d-b0e007c390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685e4-11e6-4dbf-8c71-7bd433333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3f769-88a9-4ffd-8a0d-b0e007c390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eb6cae7-f0b9-44f5-a194-7ed2dde544b8}" ma:internalName="TaxCatchAll" ma:showField="CatchAllData" ma:web="3a83f769-88a9-4ffd-8a0d-b0e007c390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2685e4-11e6-4dbf-8c71-7bd433333a90">
      <Terms xmlns="http://schemas.microsoft.com/office/infopath/2007/PartnerControls"/>
    </lcf76f155ced4ddcb4097134ff3c332f>
    <TaxCatchAll xmlns="3a83f769-88a9-4ffd-8a0d-b0e007c390af" xsi:nil="true"/>
  </documentManagement>
</p:properties>
</file>

<file path=customXml/itemProps1.xml><?xml version="1.0" encoding="utf-8"?>
<ds:datastoreItem xmlns:ds="http://schemas.openxmlformats.org/officeDocument/2006/customXml" ds:itemID="{09E00C84-D86E-4FF3-A07C-C2024414B9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2685e4-11e6-4dbf-8c71-7bd433333a90"/>
    <ds:schemaRef ds:uri="3a83f769-88a9-4ffd-8a0d-b0e007c390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82D3C7-E253-46A2-BE98-8A6F43CCC3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02BB81-CEB9-4DE7-85C9-270AF770FC7B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962685e4-11e6-4dbf-8c71-7bd433333a90"/>
    <ds:schemaRef ds:uri="http://schemas.microsoft.com/office/2006/documentManagement/types"/>
    <ds:schemaRef ds:uri="3a83f769-88a9-4ffd-8a0d-b0e007c390af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944</Words>
  <Application>Microsoft Office PowerPoint</Application>
  <PresentationFormat>Widescreen</PresentationFormat>
  <Paragraphs>191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Black</vt:lpstr>
      <vt:lpstr>Arial</vt:lpstr>
      <vt:lpstr>Calibri</vt:lpstr>
      <vt:lpstr>Calibri Light</vt:lpstr>
      <vt:lpstr>Office Theme</vt:lpstr>
      <vt:lpstr>Ke is DCF!</vt:lpstr>
      <vt:lpstr>PowerPoint Presentation</vt:lpstr>
      <vt:lpstr>PowerPoint Presentation</vt:lpstr>
      <vt:lpstr>Community pathways programs</vt:lpstr>
      <vt:lpstr>Acronyms</vt:lpstr>
      <vt:lpstr>PowerPoint Presentation</vt:lpstr>
      <vt:lpstr>Well-being outcome: Contribute to child and family well-being by enhancing assessment and interventions.</vt:lpstr>
      <vt:lpstr>Well-being outcome: Contribute to child and family well-being by enhancing assessment and interventions.</vt:lpstr>
      <vt:lpstr>Questions?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 Presentation Data on Safety and Permanency 10.2024   Deputy Commissioner, Dr. Joyce Taylor  Chief of Continuous Quality Improvement Rosemary Wieworka, LMSW  Ke is DCF!</dc:title>
  <dc:creator>WIEWORKA, ROSEMARY</dc:creator>
  <cp:lastModifiedBy>MCKAY, KATHLEEN</cp:lastModifiedBy>
  <cp:revision>36</cp:revision>
  <cp:lastPrinted>2024-10-07T12:37:58Z</cp:lastPrinted>
  <dcterms:created xsi:type="dcterms:W3CDTF">2024-10-04T14:45:09Z</dcterms:created>
  <dcterms:modified xsi:type="dcterms:W3CDTF">2025-04-30T16:18:30Z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0x010100FAC14F2A72087F429B883E197560EAB1</vt:lpwstr>
  </property>
  <property fmtid="{D5CDD505-2E9C-101B-9397-08002B2CF9AE}" pid="3" name="MediaServiceImageTags">
    <vt:lpwstr/>
  </property>
</Properties>
</file>